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94" r:id="rId6"/>
    <p:sldId id="295" r:id="rId7"/>
    <p:sldId id="296" r:id="rId8"/>
    <p:sldId id="260" r:id="rId9"/>
    <p:sldId id="297" r:id="rId10"/>
    <p:sldId id="298" r:id="rId11"/>
    <p:sldId id="299" r:id="rId12"/>
    <p:sldId id="261" r:id="rId13"/>
    <p:sldId id="300" r:id="rId14"/>
    <p:sldId id="262" r:id="rId15"/>
    <p:sldId id="301" r:id="rId16"/>
    <p:sldId id="302" r:id="rId17"/>
    <p:sldId id="303" r:id="rId18"/>
    <p:sldId id="304" r:id="rId19"/>
    <p:sldId id="305" r:id="rId20"/>
    <p:sldId id="263" r:id="rId21"/>
    <p:sldId id="306" r:id="rId22"/>
    <p:sldId id="307" r:id="rId23"/>
    <p:sldId id="308" r:id="rId24"/>
    <p:sldId id="309" r:id="rId25"/>
    <p:sldId id="291" r:id="rId26"/>
    <p:sldId id="292" r:id="rId27"/>
    <p:sldId id="293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81"/>
    <p:restoredTop sz="86402"/>
  </p:normalViewPr>
  <p:slideViewPr>
    <p:cSldViewPr snapToGrid="0">
      <p:cViewPr>
        <p:scale>
          <a:sx n="50" d="100"/>
          <a:sy n="50" d="100"/>
        </p:scale>
        <p:origin x="29" y="470"/>
      </p:cViewPr>
      <p:guideLst/>
    </p:cSldViewPr>
  </p:slideViewPr>
  <p:outlineViewPr>
    <p:cViewPr>
      <p:scale>
        <a:sx n="70" d="100"/>
        <a:sy n="70" d="100"/>
      </p:scale>
      <p:origin x="0" y="-11016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15.xml"/><Relationship Id="rId7" Type="http://schemas.openxmlformats.org/officeDocument/2006/relationships/slide" Target="slides/slide19.xml"/><Relationship Id="rId2" Type="http://schemas.openxmlformats.org/officeDocument/2006/relationships/slide" Target="slides/slide14.xml"/><Relationship Id="rId1" Type="http://schemas.openxmlformats.org/officeDocument/2006/relationships/slide" Target="slides/slide12.xml"/><Relationship Id="rId6" Type="http://schemas.openxmlformats.org/officeDocument/2006/relationships/slide" Target="slides/slide18.xml"/><Relationship Id="rId5" Type="http://schemas.openxmlformats.org/officeDocument/2006/relationships/slide" Target="slides/slide17.xml"/><Relationship Id="rId4" Type="http://schemas.openxmlformats.org/officeDocument/2006/relationships/slide" Target="slides/slide1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678D9-D99A-454A-910B-A0CFEC364FDA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3F295-83C7-3F48-A4C9-D5C67F4DD11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6299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3758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42660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39883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09285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338654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43833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19061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28318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37715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952135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7277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12382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473967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08403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82522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593261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77439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836191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12942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4337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7766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135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5931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12968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876388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91270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3F295-83C7-3F48-A4C9-D5C67F4DD114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9094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7369D-B145-D110-E67D-C7C0BDD9A5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FFB7610-D57E-D812-BD20-41DB29CD61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E12E09-1BC1-6F5C-160E-955597E35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606AAE-C767-3093-1671-AC8305BBC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ED9CA5-3DDE-4278-78E9-A9CDCDF7B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7215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DFFBA1-4742-A8BE-31C0-EEB959C56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EFA6381-8B12-E29A-934D-70D72A988F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0C4D3F-004C-CE5D-C2C6-C9CEBDC9B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B2C1AE-5211-D4CC-62C1-1011E89E2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609E79-AE26-CFAF-FB22-E82E6771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21374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04629E-91EF-3862-2DB6-ECF43DF8FE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4E8200C-2B2F-8FAF-990E-425083E10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C12B90-C6EE-11C8-A37C-E6185D1EC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F7799A-39F1-ED44-6F7A-6B843D181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938AD8-A207-D418-C011-A2C6F9A54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9548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5BF3CE-EE43-C287-7970-4017BFC01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16EBD1-F224-E9CC-9CEA-D046E9C4B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777F44-892B-C902-5CA6-1026927BC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894401-D258-D9A9-BB1F-A79D38223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C0DD11-39AD-B9FF-11BC-2A737C84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428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F11C51-A383-22E4-E04D-E9C406D4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E954AA-B19E-ACD4-9A66-8909840D8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D4116B-DD4D-0E19-00AA-C7C14C7AF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548ED5-1D0F-7FA5-5E6B-2D0C24B6C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E5833B-DC8B-FFBA-4E38-622ABD1EE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751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87116A-1946-68C2-3163-02FD9ECE4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10E4A0-B301-07DF-B400-A0A26DD7AE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8CA4B5-6747-0D1D-2993-75BCABB838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BD1D96-1C30-04C4-A864-AC0CDE128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88B279-5EDB-0311-5B69-6D863ADF3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52D199-0BF9-D7F3-F0EA-2819F9C7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5063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06F7D0-09A8-9417-03DF-7E81D0690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227D6B-FB00-2DE9-E7D1-F25BE86CF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736A5B-23E4-04CC-48DB-3ABB102CA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47F4D0-5DA5-1AD8-017C-0EFA7C972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83B1A69-F644-A7EE-E181-A8A4F5C777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90BB424-88E5-A151-1F5E-9FD69B034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32141D-29E7-8ED8-1790-ABC5CC9BC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E0E347-B0EE-33E2-D1F5-0EE74450B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982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1B993-F015-9577-D044-37DE1D13C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A13831-5F7A-850A-FCAD-B8D87B4B2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29B8B4-0DC1-1F3F-576B-90300F6D7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5BEB68-6DA1-FAC5-F18E-09F0ED5BA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663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661CCAC-524A-FDDF-3E03-3C2103E15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3CF320-86DC-33BC-B38B-30C60137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5268F1E-5D1C-BF6C-561A-51D2D3D13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72023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061394-9027-56F2-89AD-A8A25FE3A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A6CA77-AE66-8452-8623-8B88F2110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A09FDA-254E-3CE4-9C4F-766EE4901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45A2AB-3CB6-65A3-16D7-DCB0A5E42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C48F47-6AD8-27F9-D4B8-75431103E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86332A-7FEC-69B6-5074-435075C2D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4090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2819E8-09FA-FA6B-3A27-E7EC12BE6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ECA891-F894-86E8-8A76-106F1FA211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D9B9C6-A0A8-EFDC-6D61-FA28786A3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73B9E4-F756-F28E-35B0-238864C51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7ED384-5E60-B2BC-2981-ABAA5250A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D05F93-6536-C0E8-B5E0-258A63700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2029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D0723C2-2BDD-F79C-F816-F01802AA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AFE1F5-1530-CBAA-1DDF-AAC3B86FC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104384-B41A-DBBF-5EE2-62CAD4772B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A66F02-6028-8247-BF05-A2C94CC6A6CC}" type="datetimeFigureOut">
              <a:rPr kumimoji="1" lang="ko-KR" altLang="en-US" smtClean="0"/>
              <a:t>2024-05-20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983EBB-87B4-D08B-5768-0FED7EF44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E95E0A-D6C3-A2D3-FCFD-B5A9C38D22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FE7E96-A2A8-B34D-AAF0-055C3B89FA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8534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8287F0-39C9-FA9C-1043-F209FA30A8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06A05F-6485-0F8E-2C7F-F4B81B7B82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38D36821-71E6-0D6A-EDA0-BF936ECC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6B465D-170C-69E9-F173-135C4A163C26}"/>
              </a:ext>
            </a:extLst>
          </p:cNvPr>
          <p:cNvSpPr txBox="1"/>
          <p:nvPr/>
        </p:nvSpPr>
        <p:spPr>
          <a:xfrm>
            <a:off x="580103" y="4180324"/>
            <a:ext cx="77801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b="1" dirty="0"/>
              <a:t>5. </a:t>
            </a:r>
            <a:r>
              <a:rPr lang="ko-KR" altLang="en-US" sz="3500" b="1" dirty="0" err="1"/>
              <a:t>하이퍼파라미터튜닝</a:t>
            </a:r>
            <a:endParaRPr lang="en-US" altLang="ko-KR" sz="3500" b="1" dirty="0"/>
          </a:p>
          <a:p>
            <a:r>
              <a:rPr lang="en-US" altLang="ko-KR" sz="3500" b="1" dirty="0"/>
              <a:t>6. </a:t>
            </a:r>
            <a:r>
              <a:rPr lang="ko-KR" altLang="en-US" sz="3500" b="1" dirty="0"/>
              <a:t>배치정규화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82AF88-2652-EE39-D138-CE0146CB84BB}"/>
              </a:ext>
            </a:extLst>
          </p:cNvPr>
          <p:cNvSpPr txBox="1"/>
          <p:nvPr/>
        </p:nvSpPr>
        <p:spPr>
          <a:xfrm>
            <a:off x="580103" y="5257800"/>
            <a:ext cx="3844413" cy="373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유런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6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기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중급팀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변지은</a:t>
            </a:r>
          </a:p>
        </p:txBody>
      </p:sp>
    </p:spTree>
    <p:extLst>
      <p:ext uri="{BB962C8B-B14F-4D97-AF65-F5344CB8AC3E}">
        <p14:creationId xmlns:p14="http://schemas.microsoft.com/office/powerpoint/2010/main" val="113911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F5F9C8-73D9-9670-58D5-722B683B2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pic>
        <p:nvPicPr>
          <p:cNvPr id="8" name="내용 개체 틀 7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470575B4-D908-B77C-A440-58A6B366E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4100" y="2077244"/>
            <a:ext cx="7543800" cy="3848100"/>
          </a:xfrm>
        </p:spPr>
      </p:pic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F4260F5-CA9E-89DF-C4F8-33A2DA6A0C6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4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B9044F-C878-D6C9-E7A3-9A15012E0D26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적절한 척도 선택하기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DBE8DA-6092-AC8D-B86D-836DA13CB240}"/>
              </a:ext>
            </a:extLst>
          </p:cNvPr>
          <p:cNvSpPr txBox="1"/>
          <p:nvPr/>
        </p:nvSpPr>
        <p:spPr>
          <a:xfrm>
            <a:off x="176980" y="1280077"/>
            <a:ext cx="1117682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dirty="0"/>
              <a:t>지수 가중 평균 계산할 때 사용되는 </a:t>
            </a:r>
            <a:r>
              <a:rPr kumimoji="1" lang="ko-KR" altLang="en-US" sz="2000" dirty="0" err="1"/>
              <a:t>하이퍼파라미터</a:t>
            </a:r>
            <a:r>
              <a:rPr kumimoji="1" lang="en-US" altLang="ko-KR" sz="2000" dirty="0"/>
              <a:t>(beta) </a:t>
            </a:r>
            <a:r>
              <a:rPr kumimoji="1" lang="ko-KR" altLang="en-US" sz="2000" dirty="0"/>
              <a:t>찾기</a:t>
            </a:r>
            <a:endParaRPr kumimoji="1" lang="en-US" altLang="ko-KR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16C04A-21CF-1853-C97A-F1A4B3EF9A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207153"/>
            <a:ext cx="9622746" cy="33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441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F5F9C8-73D9-9670-58D5-722B683B2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pic>
        <p:nvPicPr>
          <p:cNvPr id="8" name="내용 개체 틀 7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470575B4-D908-B77C-A440-58A6B366E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4100" y="2077244"/>
            <a:ext cx="7543800" cy="3848100"/>
          </a:xfrm>
        </p:spPr>
      </p:pic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F4260F5-CA9E-89DF-C4F8-33A2DA6A0C6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4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B9044F-C878-D6C9-E7A3-9A15012E0D26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적절한 척도 선택하기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DBE8DA-6092-AC8D-B86D-836DA13CB240}"/>
              </a:ext>
            </a:extLst>
          </p:cNvPr>
          <p:cNvSpPr txBox="1"/>
          <p:nvPr/>
        </p:nvSpPr>
        <p:spPr>
          <a:xfrm>
            <a:off x="176980" y="1027906"/>
            <a:ext cx="11176820" cy="1879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dirty="0"/>
              <a:t>왜 선형 척도에서 샘플을 뽑는 것은 안 좋을까</a:t>
            </a:r>
            <a:r>
              <a:rPr kumimoji="1" lang="en-US" altLang="ko-KR" sz="2000" dirty="0"/>
              <a:t>?</a:t>
            </a:r>
          </a:p>
          <a:p>
            <a:pPr marL="342900" indent="-34290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kumimoji="1" lang="ko-KR" altLang="en-US" sz="2000" dirty="0"/>
              <a:t>만약 </a:t>
            </a:r>
            <a:r>
              <a:rPr kumimoji="1" lang="en-US" altLang="ko-KR" sz="2000" dirty="0"/>
              <a:t>beta </a:t>
            </a:r>
            <a:r>
              <a:rPr kumimoji="1" lang="ko-KR" altLang="en-US" sz="2000" dirty="0"/>
              <a:t>가 </a:t>
            </a:r>
            <a:r>
              <a:rPr kumimoji="1" lang="en-US" altLang="ko-KR" sz="2000" dirty="0"/>
              <a:t>1</a:t>
            </a:r>
            <a:r>
              <a:rPr kumimoji="1" lang="ko-KR" altLang="en-US" sz="2000" dirty="0"/>
              <a:t>에 가깝다면 </a:t>
            </a:r>
            <a:r>
              <a:rPr kumimoji="1" lang="en-US" altLang="ko-KR" sz="2000" dirty="0"/>
              <a:t>beta </a:t>
            </a:r>
            <a:r>
              <a:rPr kumimoji="1" lang="ko-KR" altLang="en-US" sz="2000" dirty="0"/>
              <a:t>가 조금만 바뀌어도 결과가 아주 많이 바뀌기 때문이다</a:t>
            </a:r>
            <a:r>
              <a:rPr kumimoji="1" lang="en-US" altLang="ko-KR" sz="2000" dirty="0"/>
              <a:t>. </a:t>
            </a:r>
          </a:p>
          <a:p>
            <a:pPr>
              <a:lnSpc>
                <a:spcPct val="150000"/>
              </a:lnSpc>
            </a:pPr>
            <a:r>
              <a:rPr kumimoji="1" lang="ko-KR" altLang="en-US" sz="2000" dirty="0"/>
              <a:t>로그 척도를 사용하면 </a:t>
            </a:r>
            <a:r>
              <a:rPr kumimoji="1" lang="en-US" altLang="ko-KR" sz="2000" dirty="0"/>
              <a:t>beta </a:t>
            </a:r>
            <a:r>
              <a:rPr kumimoji="1" lang="ko-KR" altLang="en-US" sz="2000" dirty="0"/>
              <a:t>가 </a:t>
            </a:r>
            <a:r>
              <a:rPr kumimoji="1" lang="en-US" altLang="ko-KR" sz="2000" dirty="0"/>
              <a:t>1</a:t>
            </a:r>
            <a:r>
              <a:rPr kumimoji="1" lang="ko-KR" altLang="en-US" sz="2000" dirty="0"/>
              <a:t>보다 가까운 곳에서 더 조밀하게 샘플을 뽑기 때문에 효율적으로 샘플을 추출할 수 있다</a:t>
            </a:r>
            <a:r>
              <a:rPr kumimoji="1" lang="en-US" altLang="ko-KR" sz="2000" dirty="0"/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DCA0985-A3B8-C897-A8A7-D5A321039C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481" y="2799879"/>
            <a:ext cx="4339660" cy="384439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3617941-47C8-10D8-29D8-8BEF07CE33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3120" y="3111990"/>
            <a:ext cx="4339660" cy="353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99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23CE95-E501-B8ED-4105-CCC58A365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CBDB3973-32B7-812C-6300-1DE53F49BC4D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3017B0-6280-9B08-D05E-BF14AA8D84E8}"/>
              </a:ext>
            </a:extLst>
          </p:cNvPr>
          <p:cNvSpPr txBox="1"/>
          <p:nvPr/>
        </p:nvSpPr>
        <p:spPr>
          <a:xfrm>
            <a:off x="176980" y="176980"/>
            <a:ext cx="6093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하이퍼파라미터</a:t>
            </a:r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튜닝 실전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0504F5-9742-8C59-DE0D-D6D2BB3C0361}"/>
              </a:ext>
            </a:extLst>
          </p:cNvPr>
          <p:cNvSpPr txBox="1"/>
          <p:nvPr/>
        </p:nvSpPr>
        <p:spPr>
          <a:xfrm>
            <a:off x="176980" y="1229023"/>
            <a:ext cx="11176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하이퍼파라미터를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찾는 두 가지 방법</a:t>
            </a:r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10689F-6FE8-CD7F-5AF9-D43899BD5386}"/>
              </a:ext>
            </a:extLst>
          </p:cNvPr>
          <p:cNvSpPr txBox="1"/>
          <p:nvPr/>
        </p:nvSpPr>
        <p:spPr>
          <a:xfrm>
            <a:off x="1262743" y="5200213"/>
            <a:ext cx="4223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데이터는 방대하지만 컴퓨터 자원이 많이 필요하지 않아서 적은 숫자의 모델을 한번에 훈련시킬 수 있을 때 사용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574EE0B-A796-3AFC-7C0F-F24855113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5750" y="2123638"/>
            <a:ext cx="3295650" cy="30765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06A46CB-4805-994D-93F5-CF088A2F8A08}"/>
              </a:ext>
            </a:extLst>
          </p:cNvPr>
          <p:cNvSpPr txBox="1"/>
          <p:nvPr/>
        </p:nvSpPr>
        <p:spPr>
          <a:xfrm>
            <a:off x="6183973" y="5256166"/>
            <a:ext cx="51698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컴퓨터 자원이 충분할 때</a:t>
            </a:r>
            <a:r>
              <a:rPr lang="en-US" altLang="ko-KR" dirty="0"/>
              <a:t>, </a:t>
            </a:r>
            <a:r>
              <a:rPr lang="ko-KR" altLang="en-US" dirty="0"/>
              <a:t>여러 모델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다른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설정</a:t>
            </a:r>
            <a:r>
              <a:rPr lang="en-US" altLang="ko-KR" dirty="0"/>
              <a:t>)</a:t>
            </a:r>
            <a:r>
              <a:rPr lang="ko-KR" altLang="en-US" dirty="0"/>
              <a:t>을 함께 학습시킨다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C6E5889-FABA-8D55-6576-6F0CE3B446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9541" y="1932144"/>
            <a:ext cx="3457575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865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BF3EAF-80C6-6598-4735-BCE3820D6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F8D029-AFB8-AA88-B489-C64C629C4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8860507-5BFA-0E50-6124-25A4130062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76393B-A99E-C93D-9D5D-445F3B6A8283}"/>
              </a:ext>
            </a:extLst>
          </p:cNvPr>
          <p:cNvSpPr txBox="1"/>
          <p:nvPr/>
        </p:nvSpPr>
        <p:spPr>
          <a:xfrm>
            <a:off x="280219" y="3105834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6. </a:t>
            </a:r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</a:t>
            </a:r>
          </a:p>
        </p:txBody>
      </p:sp>
    </p:spTree>
    <p:extLst>
      <p:ext uri="{BB962C8B-B14F-4D97-AF65-F5344CB8AC3E}">
        <p14:creationId xmlns:p14="http://schemas.microsoft.com/office/powerpoint/2010/main" val="3717433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1" descr="preencoded.png">
            <a:extLst>
              <a:ext uri="{FF2B5EF4-FFF2-40B4-BE49-F238E27FC236}">
                <a16:creationId xmlns:a16="http://schemas.microsoft.com/office/drawing/2014/main" id="{BF23DF80-E518-6CBA-B561-B509CC00351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7B016-F1D6-E9B7-79B5-6AADE54A491F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EAF7A-4722-A63D-E6D2-2DEE0420E78B}"/>
              </a:ext>
            </a:extLst>
          </p:cNvPr>
          <p:cNvSpPr txBox="1"/>
          <p:nvPr/>
        </p:nvSpPr>
        <p:spPr>
          <a:xfrm>
            <a:off x="176980" y="1229023"/>
            <a:ext cx="111768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효과</a:t>
            </a:r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  <a:p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1. </a:t>
            </a:r>
            <a:r>
              <a:rPr lang="ko-KR" altLang="en-US" sz="24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하이퍼파라미터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탐색을 쉽게 만들어 준다</a:t>
            </a:r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2. 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신경망과 </a:t>
            </a:r>
            <a:r>
              <a:rPr lang="ko-KR" altLang="en-US" sz="24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하이퍼파라미터의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상관관계를 줄여준다</a:t>
            </a:r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D056828-B7A6-42D1-1D4F-1EF8D83EC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4950" y="2560619"/>
            <a:ext cx="3371850" cy="38290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2393A18-C09B-F99A-AD8E-8FCB1DC8D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5054" y="2626958"/>
            <a:ext cx="4582357" cy="18016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6D5B80D-D99A-D275-B01C-5EC672B04179}"/>
              </a:ext>
            </a:extLst>
          </p:cNvPr>
          <p:cNvSpPr txBox="1"/>
          <p:nvPr/>
        </p:nvSpPr>
        <p:spPr>
          <a:xfrm>
            <a:off x="4995054" y="5043160"/>
            <a:ext cx="59625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a^[2]</a:t>
            </a:r>
            <a:r>
              <a:rPr lang="ko-KR" altLang="en-US" dirty="0"/>
              <a:t>를 </a:t>
            </a:r>
            <a:r>
              <a:rPr lang="ko-KR" altLang="en-US" dirty="0" err="1"/>
              <a:t>정규화하여</a:t>
            </a:r>
            <a:r>
              <a:rPr lang="ko-KR" altLang="en-US" dirty="0"/>
              <a:t> </a:t>
            </a:r>
            <a:r>
              <a:rPr lang="en-US" altLang="ko-KR" dirty="0"/>
              <a:t>w^[3], b^[3] </a:t>
            </a:r>
            <a:r>
              <a:rPr lang="ko-KR" altLang="en-US" dirty="0"/>
              <a:t>학습을 빠르게 만들 수 있을까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=&gt; </a:t>
            </a:r>
            <a:r>
              <a:rPr lang="ko-KR" altLang="en-US" dirty="0"/>
              <a:t>활성화 함수 통과하기 이전인 </a:t>
            </a:r>
            <a:r>
              <a:rPr lang="en-US" altLang="ko-KR" dirty="0"/>
              <a:t>z^[2] </a:t>
            </a:r>
            <a:r>
              <a:rPr lang="ko-KR" altLang="en-US" dirty="0"/>
              <a:t>를 </a:t>
            </a:r>
            <a:r>
              <a:rPr lang="ko-KR" altLang="en-US" dirty="0" err="1"/>
              <a:t>정규화하는</a:t>
            </a:r>
            <a:r>
              <a:rPr lang="ko-KR" altLang="en-US" dirty="0"/>
              <a:t> 방법이 더 많이 쓰임</a:t>
            </a:r>
          </a:p>
        </p:txBody>
      </p:sp>
    </p:spTree>
    <p:extLst>
      <p:ext uri="{BB962C8B-B14F-4D97-AF65-F5344CB8AC3E}">
        <p14:creationId xmlns:p14="http://schemas.microsoft.com/office/powerpoint/2010/main" val="2012514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1" descr="preencoded.png">
            <a:extLst>
              <a:ext uri="{FF2B5EF4-FFF2-40B4-BE49-F238E27FC236}">
                <a16:creationId xmlns:a16="http://schemas.microsoft.com/office/drawing/2014/main" id="{BF23DF80-E518-6CBA-B561-B509CC00351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7B016-F1D6-E9B7-79B5-6AADE54A491F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CFFBEE-CB25-0B08-DF73-FA3FC04B1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980" y="1507167"/>
            <a:ext cx="4658989" cy="384366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17971A0-D426-CE24-0159-0894586ED6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5826" y="2196484"/>
            <a:ext cx="6618441" cy="25850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75D359-F0F1-868C-3193-173AD10E4BF5}"/>
              </a:ext>
            </a:extLst>
          </p:cNvPr>
          <p:cNvSpPr txBox="1"/>
          <p:nvPr/>
        </p:nvSpPr>
        <p:spPr>
          <a:xfrm>
            <a:off x="5012949" y="4913216"/>
            <a:ext cx="531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왜 은닉층의 평균</a:t>
            </a:r>
            <a:r>
              <a:rPr lang="en-US" altLang="ko-KR" dirty="0"/>
              <a:t>, </a:t>
            </a:r>
            <a:r>
              <a:rPr lang="ko-KR" altLang="en-US" dirty="0"/>
              <a:t>분산을 모두 </a:t>
            </a:r>
            <a:r>
              <a:rPr lang="en-US" altLang="ko-KR" dirty="0"/>
              <a:t>0,1 </a:t>
            </a:r>
            <a:r>
              <a:rPr lang="ko-KR" altLang="en-US" dirty="0"/>
              <a:t>로 하지 않을까</a:t>
            </a:r>
            <a:r>
              <a:rPr lang="en-US" altLang="ko-KR" dirty="0"/>
              <a:t>?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D29BD08-374F-BFBD-8E4B-3CE5AB87D0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2533" y="5396737"/>
            <a:ext cx="2105025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318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1" descr="preencoded.png">
            <a:extLst>
              <a:ext uri="{FF2B5EF4-FFF2-40B4-BE49-F238E27FC236}">
                <a16:creationId xmlns:a16="http://schemas.microsoft.com/office/drawing/2014/main" id="{BF23DF80-E518-6CBA-B561-B509CC00351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7B016-F1D6-E9B7-79B5-6AADE54A491F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 적용시키기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30CE7A-901B-0278-AE66-DF37675851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196" y="1368742"/>
            <a:ext cx="10337375" cy="346233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5654072-E38E-7740-7C55-815C05498A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7947" y="5273040"/>
            <a:ext cx="4962525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350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1" descr="preencoded.png">
            <a:extLst>
              <a:ext uri="{FF2B5EF4-FFF2-40B4-BE49-F238E27FC236}">
                <a16:creationId xmlns:a16="http://schemas.microsoft.com/office/drawing/2014/main" id="{BF23DF80-E518-6CBA-B561-B509CC00351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7B016-F1D6-E9B7-79B5-6AADE54A491F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 적용시키기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14EB79-B032-AAD4-AA7C-82217414F8C3}"/>
              </a:ext>
            </a:extLst>
          </p:cNvPr>
          <p:cNvSpPr txBox="1"/>
          <p:nvPr/>
        </p:nvSpPr>
        <p:spPr>
          <a:xfrm>
            <a:off x="347240" y="1101813"/>
            <a:ext cx="6238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미니 배치에 적용시키기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2C8C972-FBE8-D633-0D2A-27E2EB50B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610" y="1959401"/>
            <a:ext cx="8912012" cy="12849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C0231B-56AB-EA7B-D83E-150E02D91A39}"/>
              </a:ext>
            </a:extLst>
          </p:cNvPr>
          <p:cNvSpPr txBox="1"/>
          <p:nvPr/>
        </p:nvSpPr>
        <p:spPr>
          <a:xfrm>
            <a:off x="2578353" y="3315752"/>
            <a:ext cx="5521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첫번째 미니배치만 이용해서 평균과 분산을 계산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0BFFD3E-344F-3A9B-D4C4-307F2CB06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1866" y="4327991"/>
            <a:ext cx="5143500" cy="9715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12F590A-3C57-C3A8-0421-15E7A2BD8687}"/>
              </a:ext>
            </a:extLst>
          </p:cNvPr>
          <p:cNvSpPr txBox="1"/>
          <p:nvPr/>
        </p:nvSpPr>
        <p:spPr>
          <a:xfrm>
            <a:off x="2644563" y="5397562"/>
            <a:ext cx="55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두번째 미니배치만 이용해서 평균과 분산을 계산</a:t>
            </a:r>
          </a:p>
        </p:txBody>
      </p:sp>
    </p:spTree>
    <p:extLst>
      <p:ext uri="{BB962C8B-B14F-4D97-AF65-F5344CB8AC3E}">
        <p14:creationId xmlns:p14="http://schemas.microsoft.com/office/powerpoint/2010/main" val="3671527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1" descr="preencoded.png">
            <a:extLst>
              <a:ext uri="{FF2B5EF4-FFF2-40B4-BE49-F238E27FC236}">
                <a16:creationId xmlns:a16="http://schemas.microsoft.com/office/drawing/2014/main" id="{BF23DF80-E518-6CBA-B561-B509CC00351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9"/>
          <a:stretch/>
        </p:blipFill>
        <p:spPr>
          <a:xfrm>
            <a:off x="-16329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7B016-F1D6-E9B7-79B5-6AADE54A491F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 적용시키기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B5755E1-2F2A-4526-FE21-B8E8AF519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96" y="1498146"/>
            <a:ext cx="6960275" cy="9986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FA2127-C2D5-CD3A-3349-7BED6B78FFF2}"/>
              </a:ext>
            </a:extLst>
          </p:cNvPr>
          <p:cNvSpPr txBox="1"/>
          <p:nvPr/>
        </p:nvSpPr>
        <p:spPr>
          <a:xfrm>
            <a:off x="567196" y="2729516"/>
            <a:ext cx="9405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각 </a:t>
            </a:r>
            <a:r>
              <a:rPr lang="en-US" altLang="ko-KR" dirty="0"/>
              <a:t>layer </a:t>
            </a:r>
            <a:r>
              <a:rPr lang="ko-KR" altLang="en-US" dirty="0"/>
              <a:t>마다 </a:t>
            </a:r>
            <a:r>
              <a:rPr lang="ko-KR" altLang="en-US" dirty="0" err="1"/>
              <a:t>학습시켜야하는</a:t>
            </a:r>
            <a:r>
              <a:rPr lang="ko-KR" altLang="en-US" dirty="0"/>
              <a:t> </a:t>
            </a:r>
            <a:r>
              <a:rPr lang="en-US" altLang="ko-KR" dirty="0"/>
              <a:t>parameter</a:t>
            </a:r>
            <a:r>
              <a:rPr lang="ko-KR" altLang="en-US" dirty="0"/>
              <a:t>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여기서 </a:t>
            </a:r>
            <a:r>
              <a:rPr lang="en-US" altLang="ko-KR" dirty="0"/>
              <a:t>z</a:t>
            </a:r>
            <a:r>
              <a:rPr lang="ko-KR" altLang="en-US" dirty="0"/>
              <a:t>의 평균을 계산한 뒤에 </a:t>
            </a:r>
            <a:r>
              <a:rPr lang="ko-KR" altLang="en-US" dirty="0" err="1"/>
              <a:t>빼주기</a:t>
            </a:r>
            <a:r>
              <a:rPr lang="ko-KR" altLang="en-US" dirty="0"/>
              <a:t> 때문에 </a:t>
            </a:r>
            <a:r>
              <a:rPr lang="en-US" altLang="ko-KR" dirty="0"/>
              <a:t>b^[l] </a:t>
            </a:r>
            <a:r>
              <a:rPr lang="ko-KR" altLang="en-US" dirty="0"/>
              <a:t>은 값이 무엇이든지 간에 없어진다</a:t>
            </a:r>
            <a:endParaRPr lang="en-US" altLang="ko-KR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6BC5797-4ED5-EFBB-57D0-835BAAA68F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7333" y="3844164"/>
            <a:ext cx="6192014" cy="2764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95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1" descr="preencoded.png">
            <a:extLst>
              <a:ext uri="{FF2B5EF4-FFF2-40B4-BE49-F238E27FC236}">
                <a16:creationId xmlns:a16="http://schemas.microsoft.com/office/drawing/2014/main" id="{BF23DF80-E518-6CBA-B561-B509CC00351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9"/>
          <a:stretch/>
        </p:blipFill>
        <p:spPr>
          <a:xfrm>
            <a:off x="-16329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7B016-F1D6-E9B7-79B5-6AADE54A491F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 적용시키기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FA2127-C2D5-CD3A-3349-7BED6B78FFF2}"/>
              </a:ext>
            </a:extLst>
          </p:cNvPr>
          <p:cNvSpPr txBox="1"/>
          <p:nvPr/>
        </p:nvSpPr>
        <p:spPr>
          <a:xfrm>
            <a:off x="452896" y="1460417"/>
            <a:ext cx="940525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배치 정규화를 사용하여 </a:t>
            </a:r>
            <a:r>
              <a:rPr lang="ko-KR" altLang="en-US" sz="2000" dirty="0" err="1"/>
              <a:t>경사하강법을</a:t>
            </a:r>
            <a:r>
              <a:rPr lang="ko-KR" altLang="en-US" sz="2000" dirty="0"/>
              <a:t> 구현하는 법</a:t>
            </a:r>
            <a:endParaRPr lang="en-US" altLang="ko-KR" sz="2000" dirty="0"/>
          </a:p>
          <a:p>
            <a:endParaRPr lang="en-US" altLang="ko-KR" dirty="0"/>
          </a:p>
          <a:p>
            <a:r>
              <a:rPr lang="en-US" altLang="ko-KR" b="1" dirty="0"/>
              <a:t>Algorithm</a:t>
            </a:r>
          </a:p>
          <a:p>
            <a:endParaRPr lang="en-US" altLang="ko-KR" b="1" dirty="0"/>
          </a:p>
          <a:p>
            <a:r>
              <a:rPr lang="en-US" altLang="ko-KR" dirty="0"/>
              <a:t>	</a:t>
            </a:r>
            <a:r>
              <a:rPr lang="en-US" altLang="ko-KR" sz="2000" dirty="0"/>
              <a:t>for t=1 … num(Mini batches)</a:t>
            </a:r>
          </a:p>
          <a:p>
            <a:r>
              <a:rPr lang="en-US" altLang="ko-KR" sz="2000" dirty="0"/>
              <a:t>		compute forward prop on X{t}</a:t>
            </a:r>
          </a:p>
          <a:p>
            <a:r>
              <a:rPr lang="en-US" altLang="ko-KR" sz="2000" dirty="0"/>
              <a:t>			In each hidden layer, use BN to replace z^[l] -&gt; z^~[l]</a:t>
            </a:r>
          </a:p>
          <a:p>
            <a:r>
              <a:rPr lang="en-US" altLang="ko-KR" sz="2000" dirty="0"/>
              <a:t>		Use back prop </a:t>
            </a:r>
            <a:r>
              <a:rPr lang="en-US" altLang="ko-KR" sz="2000" dirty="0" err="1"/>
              <a:t>dw</a:t>
            </a:r>
            <a:r>
              <a:rPr lang="en-US" altLang="ko-KR" sz="2000" dirty="0"/>
              <a:t>[l], </a:t>
            </a:r>
            <a:r>
              <a:rPr lang="en-US" altLang="ko-KR" sz="2000" dirty="0" err="1"/>
              <a:t>dbeta</a:t>
            </a:r>
            <a:r>
              <a:rPr lang="en-US" altLang="ko-KR" sz="2000" dirty="0"/>
              <a:t>[l], </a:t>
            </a:r>
            <a:r>
              <a:rPr lang="en-US" altLang="ko-KR" sz="2000" dirty="0" err="1"/>
              <a:t>dgamma</a:t>
            </a:r>
            <a:r>
              <a:rPr lang="en-US" altLang="ko-KR" sz="2000" dirty="0"/>
              <a:t>[l]</a:t>
            </a:r>
          </a:p>
          <a:p>
            <a:r>
              <a:rPr lang="en-US" altLang="ko-KR" sz="2000" dirty="0"/>
              <a:t>		Update parameters w[l] := w-alpha * </a:t>
            </a:r>
            <a:r>
              <a:rPr lang="en-US" altLang="ko-KR" sz="2000" dirty="0" err="1"/>
              <a:t>dw</a:t>
            </a:r>
            <a:r>
              <a:rPr lang="en-US" altLang="ko-KR" sz="2000" dirty="0"/>
              <a:t>[l]</a:t>
            </a:r>
          </a:p>
          <a:p>
            <a:r>
              <a:rPr lang="en-US" altLang="ko-KR" sz="2000" dirty="0"/>
              <a:t>				     beta[l] := w-alpha * </a:t>
            </a:r>
            <a:r>
              <a:rPr lang="en-US" altLang="ko-KR" sz="2000" dirty="0" err="1"/>
              <a:t>dbeta</a:t>
            </a:r>
            <a:r>
              <a:rPr lang="en-US" altLang="ko-KR" sz="2000" dirty="0"/>
              <a:t>[l]</a:t>
            </a:r>
          </a:p>
          <a:p>
            <a:r>
              <a:rPr lang="en-US" altLang="ko-KR" sz="2000" dirty="0"/>
              <a:t>				   </a:t>
            </a:r>
            <a:r>
              <a:rPr lang="en-US" altLang="ko-KR" sz="2000" dirty="0" err="1"/>
              <a:t>dgamma</a:t>
            </a:r>
            <a:r>
              <a:rPr lang="en-US" altLang="ko-KR" sz="2000" dirty="0"/>
              <a:t>[l] := w-alpha * </a:t>
            </a:r>
            <a:r>
              <a:rPr lang="en-US" altLang="ko-KR" sz="2000" dirty="0" err="1"/>
              <a:t>dgamma</a:t>
            </a:r>
            <a:r>
              <a:rPr lang="en-US" altLang="ko-KR" sz="2000" dirty="0"/>
              <a:t>[l]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90545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83A469F-8984-1168-1D21-FD31E9099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AEB4C798-FF3B-4656-462B-0FAACE471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6" name="Object 1" descr="preencoded.png">
            <a:extLst>
              <a:ext uri="{FF2B5EF4-FFF2-40B4-BE49-F238E27FC236}">
                <a16:creationId xmlns:a16="http://schemas.microsoft.com/office/drawing/2014/main" id="{438A0C49-D6F1-ED87-D03E-0B8FD51AF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6E38AB-0D01-5625-7057-34F2BB78F6BC}"/>
              </a:ext>
            </a:extLst>
          </p:cNvPr>
          <p:cNvSpPr txBox="1"/>
          <p:nvPr/>
        </p:nvSpPr>
        <p:spPr>
          <a:xfrm>
            <a:off x="983226" y="127819"/>
            <a:ext cx="3755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C10F71-EC09-2DEB-8716-9075FCF591E3}"/>
              </a:ext>
            </a:extLst>
          </p:cNvPr>
          <p:cNvSpPr txBox="1"/>
          <p:nvPr/>
        </p:nvSpPr>
        <p:spPr>
          <a:xfrm>
            <a:off x="983226" y="1139275"/>
            <a:ext cx="67670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하이퍼</a:t>
            </a:r>
            <a:r>
              <a:rPr lang="ko-KR" altLang="en-US" sz="24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파라미터 튜닝</a:t>
            </a:r>
            <a:endParaRPr lang="en-US" altLang="ko-KR" sz="24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1. 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튜닝 프로세스</a:t>
            </a:r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2. 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적절한 척도 선택하기</a:t>
            </a:r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3. </a:t>
            </a:r>
            <a:r>
              <a:rPr lang="ko-KR" altLang="en-US" sz="24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하이퍼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파라미터 튜닝 실전</a:t>
            </a:r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24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</a:t>
            </a:r>
            <a:endParaRPr lang="en-US" altLang="ko-KR" sz="24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1. 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</a:t>
            </a:r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2. 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 적용시키기</a:t>
            </a:r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3. 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정규화가 잘 작동하는 이유는 무엇인가</a:t>
            </a:r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4. </a:t>
            </a:r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테스트 시의 배치 정규화</a:t>
            </a:r>
            <a:endParaRPr lang="en-US" altLang="ko-KR" sz="2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0513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E001CF0C-980E-86E8-78ED-8885D9A66E1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62826-9262-0B96-1F0D-6463D5D53C54}"/>
              </a:ext>
            </a:extLst>
          </p:cNvPr>
          <p:cNvSpPr txBox="1"/>
          <p:nvPr/>
        </p:nvSpPr>
        <p:spPr>
          <a:xfrm>
            <a:off x="176980" y="176980"/>
            <a:ext cx="9865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정규화가 잘 작동하는 이유는 무엇일까</a:t>
            </a:r>
            <a:r>
              <a:rPr lang="en-US" altLang="ko-KR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?</a:t>
            </a:r>
            <a:endParaRPr lang="ko-KR" altLang="en-US" sz="3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396BC7-2059-7067-FC2E-59925A9D69E8}"/>
              </a:ext>
            </a:extLst>
          </p:cNvPr>
          <p:cNvSpPr txBox="1"/>
          <p:nvPr/>
        </p:nvSpPr>
        <p:spPr>
          <a:xfrm>
            <a:off x="406896" y="1199160"/>
            <a:ext cx="9405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공변량</a:t>
            </a:r>
            <a:r>
              <a:rPr lang="ko-KR" altLang="en-US" dirty="0"/>
              <a:t> 변화 문제</a:t>
            </a:r>
            <a:endParaRPr lang="en-US" altLang="ko-KR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4736F47-82B2-4CE8-8930-3656A2BCC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1222" y="1917721"/>
            <a:ext cx="823912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690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E001CF0C-980E-86E8-78ED-8885D9A66E1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62826-9262-0B96-1F0D-6463D5D53C54}"/>
              </a:ext>
            </a:extLst>
          </p:cNvPr>
          <p:cNvSpPr txBox="1"/>
          <p:nvPr/>
        </p:nvSpPr>
        <p:spPr>
          <a:xfrm>
            <a:off x="176980" y="176980"/>
            <a:ext cx="9865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정규화가 잘 작동하는 이유는 무엇일까</a:t>
            </a:r>
            <a:r>
              <a:rPr lang="en-US" altLang="ko-KR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?</a:t>
            </a:r>
            <a:endParaRPr lang="ko-KR" altLang="en-US" sz="3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396BC7-2059-7067-FC2E-59925A9D69E8}"/>
              </a:ext>
            </a:extLst>
          </p:cNvPr>
          <p:cNvSpPr txBox="1"/>
          <p:nvPr/>
        </p:nvSpPr>
        <p:spPr>
          <a:xfrm>
            <a:off x="406896" y="1199160"/>
            <a:ext cx="9405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공변량</a:t>
            </a:r>
            <a:r>
              <a:rPr lang="ko-KR" altLang="en-US" dirty="0"/>
              <a:t> 변화가 신경망에 어떻게 적용되는가</a:t>
            </a:r>
            <a:r>
              <a:rPr lang="en-US" altLang="ko-KR" dirty="0"/>
              <a:t>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81CB30-9CA7-600B-727A-D7F2EF528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7016" y="1706173"/>
            <a:ext cx="7667625" cy="27432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38DDDC1-5DE5-28E6-24CA-F6377CE7DF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2907" y="4339393"/>
            <a:ext cx="2476500" cy="24479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912EE1-5419-264F-1F03-D539C624A027}"/>
              </a:ext>
            </a:extLst>
          </p:cNvPr>
          <p:cNvSpPr txBox="1"/>
          <p:nvPr/>
        </p:nvSpPr>
        <p:spPr>
          <a:xfrm>
            <a:off x="4678539" y="5018181"/>
            <a:ext cx="66307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세 번째 은닉층의 관점에서 앞의 </a:t>
            </a:r>
            <a:r>
              <a:rPr lang="ko-KR" altLang="en-US" dirty="0" err="1"/>
              <a:t>은닉층</a:t>
            </a:r>
            <a:r>
              <a:rPr lang="ko-KR" altLang="en-US" dirty="0"/>
              <a:t> 값들이 계속 바뀌기 </a:t>
            </a:r>
            <a:endParaRPr lang="en-US" altLang="ko-KR" dirty="0"/>
          </a:p>
          <a:p>
            <a:r>
              <a:rPr lang="ko-KR" altLang="en-US" dirty="0"/>
              <a:t>때문에 </a:t>
            </a:r>
            <a:r>
              <a:rPr lang="ko-KR" altLang="en-US" dirty="0" err="1"/>
              <a:t>공변량</a:t>
            </a:r>
            <a:r>
              <a:rPr lang="ko-KR" altLang="en-US" dirty="0"/>
              <a:t> 변화의 문제를 계속 겪게 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배치 정규화는 </a:t>
            </a:r>
            <a:r>
              <a:rPr lang="ko-KR" altLang="en-US" dirty="0" err="1"/>
              <a:t>은닉층</a:t>
            </a:r>
            <a:r>
              <a:rPr lang="ko-KR" altLang="en-US" dirty="0"/>
              <a:t> 값들의 분포가 변화하는 양을 줄여준다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</a:t>
            </a:r>
            <a:r>
              <a:rPr lang="ko-KR" altLang="en-US" dirty="0" err="1"/>
              <a:t>입력값이</a:t>
            </a:r>
            <a:r>
              <a:rPr lang="ko-KR" altLang="en-US" dirty="0"/>
              <a:t> 바뀌어서 발생하는 문제를 더욱 </a:t>
            </a:r>
            <a:r>
              <a:rPr lang="ko-KR" altLang="en-US" dirty="0" err="1"/>
              <a:t>안정화시킨다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24267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E001CF0C-980E-86E8-78ED-8885D9A66E1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62826-9262-0B96-1F0D-6463D5D53C54}"/>
              </a:ext>
            </a:extLst>
          </p:cNvPr>
          <p:cNvSpPr txBox="1"/>
          <p:nvPr/>
        </p:nvSpPr>
        <p:spPr>
          <a:xfrm>
            <a:off x="176980" y="176980"/>
            <a:ext cx="9865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배치 정규화가 잘 작동하는 이유는 무엇일까</a:t>
            </a:r>
            <a:r>
              <a:rPr lang="en-US" altLang="ko-KR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?</a:t>
            </a:r>
            <a:endParaRPr lang="ko-KR" altLang="en-US" sz="3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396BC7-2059-7067-FC2E-59925A9D69E8}"/>
              </a:ext>
            </a:extLst>
          </p:cNvPr>
          <p:cNvSpPr txBox="1"/>
          <p:nvPr/>
        </p:nvSpPr>
        <p:spPr>
          <a:xfrm>
            <a:off x="406896" y="1199160"/>
            <a:ext cx="94052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배치 정규화의 규제 효과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dirty="0"/>
              <a:t>각 미니 배치의 평균과 분산에 따라 </a:t>
            </a:r>
            <a:r>
              <a:rPr lang="en-US" altLang="ko-KR" dirty="0"/>
              <a:t>x^{t} </a:t>
            </a:r>
            <a:r>
              <a:rPr lang="ko-KR" altLang="en-US" dirty="0"/>
              <a:t>가 가진 </a:t>
            </a:r>
            <a:r>
              <a:rPr lang="en-US" altLang="ko-KR" dirty="0"/>
              <a:t>z^[l] </a:t>
            </a:r>
            <a:r>
              <a:rPr lang="ko-KR" altLang="en-US" dirty="0"/>
              <a:t>의 값을 조정할 것이다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때 계산한 평균과 분산은 전체 데이터로부터 계산한 것에 비해 잡음을 갖는다</a:t>
            </a:r>
            <a:r>
              <a:rPr lang="en-US" altLang="ko-KR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US" altLang="ko-KR" dirty="0"/>
              <a:t>z^~[l] </a:t>
            </a:r>
            <a:r>
              <a:rPr lang="ko-KR" altLang="en-US" dirty="0"/>
              <a:t>은 </a:t>
            </a:r>
            <a:r>
              <a:rPr lang="en-US" altLang="ko-KR" dirty="0"/>
              <a:t>z^[l] </a:t>
            </a:r>
            <a:r>
              <a:rPr lang="ko-KR" altLang="en-US" dirty="0"/>
              <a:t>의 잡음이 </a:t>
            </a:r>
            <a:r>
              <a:rPr lang="ko-KR" altLang="en-US" dirty="0" err="1"/>
              <a:t>끼어있는</a:t>
            </a:r>
            <a:r>
              <a:rPr lang="ko-KR" altLang="en-US" dirty="0"/>
              <a:t> 평균과 분산으로 계산하므로 잡음을 갖는다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따라서 배치 정규화는 약간의 일반화 효과를 갖는다</a:t>
            </a:r>
            <a:r>
              <a:rPr lang="en-US" altLang="ko-KR" dirty="0"/>
              <a:t>. (</a:t>
            </a:r>
            <a:r>
              <a:rPr lang="ko-KR" altLang="en-US" dirty="0"/>
              <a:t>이후의 은닉층이 하나의 은닉층에 너무 의존하지 않도록 함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438832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E001CF0C-980E-86E8-78ED-8885D9A66E1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62826-9262-0B96-1F0D-6463D5D53C54}"/>
              </a:ext>
            </a:extLst>
          </p:cNvPr>
          <p:cNvSpPr txBox="1"/>
          <p:nvPr/>
        </p:nvSpPr>
        <p:spPr>
          <a:xfrm>
            <a:off x="176980" y="176980"/>
            <a:ext cx="9865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테스트시의 배치 정규화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396BC7-2059-7067-FC2E-59925A9D69E8}"/>
              </a:ext>
            </a:extLst>
          </p:cNvPr>
          <p:cNvSpPr txBox="1"/>
          <p:nvPr/>
        </p:nvSpPr>
        <p:spPr>
          <a:xfrm>
            <a:off x="406896" y="1199160"/>
            <a:ext cx="9405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테스트 과정에서는 </a:t>
            </a:r>
            <a:r>
              <a:rPr lang="en-US" altLang="ko-KR" dirty="0"/>
              <a:t>64 </a:t>
            </a:r>
            <a:r>
              <a:rPr lang="ko-KR" altLang="en-US" dirty="0"/>
              <a:t>개 등의 샘플을 포함하는 미니배치가 없으므로 동시에 처리할 수 없기 때문에 뮤와 시그마</a:t>
            </a:r>
            <a:r>
              <a:rPr lang="en-US" altLang="ko-KR" dirty="0"/>
              <a:t>^2 </a:t>
            </a:r>
            <a:r>
              <a:rPr lang="ko-KR" altLang="en-US" dirty="0"/>
              <a:t>를 처리할 다른 방법이 필요하다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01173D-41BE-A5DF-2B0D-E63CD43E1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089" y="2221340"/>
            <a:ext cx="314325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646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E001CF0C-980E-86E8-78ED-8885D9A66E1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62826-9262-0B96-1F0D-6463D5D53C54}"/>
              </a:ext>
            </a:extLst>
          </p:cNvPr>
          <p:cNvSpPr txBox="1"/>
          <p:nvPr/>
        </p:nvSpPr>
        <p:spPr>
          <a:xfrm>
            <a:off x="176980" y="176980"/>
            <a:ext cx="9865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테스트시의 배치 정규화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396BC7-2059-7067-FC2E-59925A9D69E8}"/>
              </a:ext>
            </a:extLst>
          </p:cNvPr>
          <p:cNvSpPr txBox="1"/>
          <p:nvPr/>
        </p:nvSpPr>
        <p:spPr>
          <a:xfrm>
            <a:off x="406896" y="1199160"/>
            <a:ext cx="1053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해결책</a:t>
            </a:r>
            <a:r>
              <a:rPr lang="en-US" altLang="ko-KR" dirty="0"/>
              <a:t>: </a:t>
            </a:r>
            <a:r>
              <a:rPr lang="ko-KR" altLang="en-US" dirty="0"/>
              <a:t>여러 미니 배치에 걸쳐서 구한 뮤와 시그마</a:t>
            </a:r>
            <a:r>
              <a:rPr lang="en-US" altLang="ko-KR" dirty="0"/>
              <a:t>^2 </a:t>
            </a:r>
            <a:r>
              <a:rPr lang="ko-KR" altLang="en-US" dirty="0"/>
              <a:t>의 지수가중평균을 추정치로 사용한다 </a:t>
            </a:r>
            <a:r>
              <a:rPr lang="en-US" altLang="ko-KR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8DD88C7-1AF4-0DD0-811F-982A3C4789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976" y="1880423"/>
            <a:ext cx="4226064" cy="447465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8BE109D-6850-D743-E3B7-6645C46446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4608" y="1880423"/>
            <a:ext cx="5342365" cy="45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89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A2F99873-0D53-BB27-57E2-AA40619B9F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51B50F-591B-D271-AC1C-9D01E762F9DD}"/>
              </a:ext>
            </a:extLst>
          </p:cNvPr>
          <p:cNvSpPr txBox="1"/>
          <p:nvPr/>
        </p:nvSpPr>
        <p:spPr>
          <a:xfrm>
            <a:off x="196644" y="3175818"/>
            <a:ext cx="5201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퀴즈 리뷰</a:t>
            </a:r>
          </a:p>
        </p:txBody>
      </p:sp>
    </p:spTree>
    <p:extLst>
      <p:ext uri="{BB962C8B-B14F-4D97-AF65-F5344CB8AC3E}">
        <p14:creationId xmlns:p14="http://schemas.microsoft.com/office/powerpoint/2010/main" val="3957364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98322932-9F3A-8FEF-BB02-48D5004FFB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85B616-F8DF-6E4F-B412-9B7367272849}"/>
              </a:ext>
            </a:extLst>
          </p:cNvPr>
          <p:cNvSpPr txBox="1"/>
          <p:nvPr/>
        </p:nvSpPr>
        <p:spPr>
          <a:xfrm>
            <a:off x="226141" y="157314"/>
            <a:ext cx="5201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퀴즈 리뷰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3597D3-67F7-9431-4306-C1E173167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37" y="1420957"/>
            <a:ext cx="6195523" cy="289173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615E630-383F-2446-F8BA-4C858A21A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1203" y="4204716"/>
            <a:ext cx="2266696" cy="211602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0017D5A-EB1C-3A27-F9FA-39A533FC0C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4927" y="4204716"/>
            <a:ext cx="2266697" cy="202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679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DAF45D20-A64F-0943-F1CE-8A06A2E149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9C2621-4D7F-6203-9594-DAA073904A9A}"/>
              </a:ext>
            </a:extLst>
          </p:cNvPr>
          <p:cNvSpPr txBox="1"/>
          <p:nvPr/>
        </p:nvSpPr>
        <p:spPr>
          <a:xfrm>
            <a:off x="226141" y="157314"/>
            <a:ext cx="5201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퀴즈 리뷰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CEAD7C8-2FB0-DD3C-50AD-C12AC97EE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60959"/>
            <a:ext cx="6911273" cy="45091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B53A96E-880B-500E-DFA7-9DFA3B94D1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9118" y="3758685"/>
            <a:ext cx="6263640" cy="280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21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BF3EAF-80C6-6598-4735-BCE3820D6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F8D029-AFB8-AA88-B489-C64C629C4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8860507-5BFA-0E50-6124-25A4130062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76393B-A99E-C93D-9D5D-445F3B6A8283}"/>
              </a:ext>
            </a:extLst>
          </p:cNvPr>
          <p:cNvSpPr txBox="1"/>
          <p:nvPr/>
        </p:nvSpPr>
        <p:spPr>
          <a:xfrm>
            <a:off x="280219" y="3105834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5. </a:t>
            </a:r>
            <a:r>
              <a:rPr lang="ko-KR" altLang="en-US" sz="3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하이퍼</a:t>
            </a:r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파라미터 튜닝</a:t>
            </a:r>
          </a:p>
        </p:txBody>
      </p:sp>
    </p:spTree>
    <p:extLst>
      <p:ext uri="{BB962C8B-B14F-4D97-AF65-F5344CB8AC3E}">
        <p14:creationId xmlns:p14="http://schemas.microsoft.com/office/powerpoint/2010/main" val="2584449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D92968C-6D78-0986-80E9-1C8281237C8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D58BF4-7C37-E4DE-2A18-7FEC5B9F2866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튜닝 프로세스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F4C90D-2962-BDF0-8659-82DDA9837F14}"/>
              </a:ext>
            </a:extLst>
          </p:cNvPr>
          <p:cNvSpPr txBox="1"/>
          <p:nvPr/>
        </p:nvSpPr>
        <p:spPr>
          <a:xfrm>
            <a:off x="424543" y="1191982"/>
            <a:ext cx="8980714" cy="1417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dirty="0" err="1"/>
              <a:t>하이퍼</a:t>
            </a:r>
            <a:r>
              <a:rPr kumimoji="1" lang="ko-KR" altLang="en-US" sz="2000" dirty="0"/>
              <a:t> 파라미터</a:t>
            </a:r>
            <a:r>
              <a:rPr kumimoji="1" lang="en-US" altLang="ko-KR" sz="2000" dirty="0"/>
              <a:t>: </a:t>
            </a:r>
            <a:r>
              <a:rPr kumimoji="1" lang="ko-KR" altLang="en-US" sz="2000" dirty="0"/>
              <a:t>최적의 훈련 모델을 구현하기 위해 모델에 설정하는 변수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endParaRPr kumimoji="1" lang="en-US" altLang="ko-KR" sz="2000" dirty="0"/>
          </a:p>
          <a:p>
            <a:pPr>
              <a:lnSpc>
                <a:spcPct val="150000"/>
              </a:lnSpc>
            </a:pPr>
            <a:endParaRPr kumimoji="1" lang="ko-KR" altLang="en-US" sz="2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715E930-D299-1B44-D8A8-A848E45A6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343" y="2087728"/>
            <a:ext cx="3482449" cy="405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79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D92968C-6D78-0986-80E9-1C8281237C8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D58BF4-7C37-E4DE-2A18-7FEC5B9F2866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튜닝 프로세스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F4C90D-2962-BDF0-8659-82DDA9837F14}"/>
              </a:ext>
            </a:extLst>
          </p:cNvPr>
          <p:cNvSpPr txBox="1"/>
          <p:nvPr/>
        </p:nvSpPr>
        <p:spPr>
          <a:xfrm>
            <a:off x="424543" y="1191982"/>
            <a:ext cx="8980714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kumimoji="1" lang="en-US" altLang="ko-KR" sz="2000" dirty="0"/>
          </a:p>
          <a:p>
            <a:pPr>
              <a:lnSpc>
                <a:spcPct val="150000"/>
              </a:lnSpc>
            </a:pPr>
            <a:endParaRPr kumimoji="1" lang="ko-KR" altLang="en-US" sz="2000" dirty="0"/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114D1CD3-060A-5623-1890-9329062969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4" descr="Untitled">
            <a:extLst>
              <a:ext uri="{FF2B5EF4-FFF2-40B4-BE49-F238E27FC236}">
                <a16:creationId xmlns:a16="http://schemas.microsoft.com/office/drawing/2014/main" id="{7A109303-0065-EA74-3C56-0EA3A3ECF6A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84320" y="363909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D46887C-7F89-2099-5F46-CA7873341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699" y="1448852"/>
            <a:ext cx="10084127" cy="36554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89740C-8290-7B4B-9021-18337C767AE9}"/>
              </a:ext>
            </a:extLst>
          </p:cNvPr>
          <p:cNvSpPr txBox="1"/>
          <p:nvPr/>
        </p:nvSpPr>
        <p:spPr>
          <a:xfrm>
            <a:off x="284642" y="5127353"/>
            <a:ext cx="5405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격자점</a:t>
            </a:r>
            <a:r>
              <a:rPr lang="ko-KR" altLang="en-US" dirty="0"/>
              <a:t> 탐색</a:t>
            </a:r>
            <a:r>
              <a:rPr lang="en-US" altLang="ko-KR" dirty="0"/>
              <a:t>(25) </a:t>
            </a:r>
            <a:r>
              <a:rPr lang="ko-KR" altLang="en-US" dirty="0"/>
              <a:t>후</a:t>
            </a:r>
            <a:r>
              <a:rPr lang="en-US" altLang="ko-KR" dirty="0"/>
              <a:t>, </a:t>
            </a:r>
            <a:r>
              <a:rPr lang="ko-KR" altLang="en-US" dirty="0"/>
              <a:t>최적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선정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하이퍼파라미터의</a:t>
            </a:r>
            <a:r>
              <a:rPr lang="ko-KR" altLang="en-US" dirty="0"/>
              <a:t> 수가 적을 때 사용 가능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94E0A4-E0BF-A0D7-BD04-E9D494516555}"/>
              </a:ext>
            </a:extLst>
          </p:cNvPr>
          <p:cNvSpPr txBox="1"/>
          <p:nvPr/>
        </p:nvSpPr>
        <p:spPr>
          <a:xfrm>
            <a:off x="5791200" y="4988853"/>
            <a:ext cx="56707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무작위</a:t>
            </a:r>
            <a:r>
              <a:rPr lang="ko-KR" altLang="en-US" dirty="0"/>
              <a:t>로 점들을 선택</a:t>
            </a:r>
            <a:r>
              <a:rPr lang="en-US" altLang="ko-KR" dirty="0"/>
              <a:t> </a:t>
            </a:r>
            <a:r>
              <a:rPr lang="ko-KR" altLang="en-US" dirty="0"/>
              <a:t>후</a:t>
            </a:r>
            <a:r>
              <a:rPr lang="en-US" altLang="ko-KR" dirty="0"/>
              <a:t>(25), </a:t>
            </a:r>
            <a:r>
              <a:rPr lang="ko-KR" altLang="en-US" dirty="0"/>
              <a:t>최적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선정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어떤 </a:t>
            </a:r>
            <a:r>
              <a:rPr lang="ko-KR" altLang="en-US" dirty="0" err="1"/>
              <a:t>하이퍼파라미터가</a:t>
            </a:r>
            <a:r>
              <a:rPr lang="ko-KR" altLang="en-US" dirty="0"/>
              <a:t> 문제 해결에 더 중요한지 미리 알 수 없기 때문에 무작위로 점들을 선택한다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1284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D92968C-6D78-0986-80E9-1C8281237C8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D58BF4-7C37-E4DE-2A18-7FEC5B9F2866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튜닝 프로세스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F4C90D-2962-BDF0-8659-82DDA9837F14}"/>
              </a:ext>
            </a:extLst>
          </p:cNvPr>
          <p:cNvSpPr txBox="1"/>
          <p:nvPr/>
        </p:nvSpPr>
        <p:spPr>
          <a:xfrm>
            <a:off x="424543" y="1191982"/>
            <a:ext cx="8980714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kumimoji="1" lang="en-US" altLang="ko-KR" sz="2000" dirty="0"/>
          </a:p>
          <a:p>
            <a:pPr>
              <a:lnSpc>
                <a:spcPct val="150000"/>
              </a:lnSpc>
            </a:pPr>
            <a:endParaRPr kumimoji="1" lang="ko-KR" altLang="en-US" sz="2000" dirty="0"/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114D1CD3-060A-5623-1890-9329062969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4" descr="Untitled">
            <a:extLst>
              <a:ext uri="{FF2B5EF4-FFF2-40B4-BE49-F238E27FC236}">
                <a16:creationId xmlns:a16="http://schemas.microsoft.com/office/drawing/2014/main" id="{7A109303-0065-EA74-3C56-0EA3A3ECF6A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84320" y="363909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639049A-9043-BBCF-BA3C-936992086B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343" y="2218435"/>
            <a:ext cx="9367157" cy="400759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2FA1781-220D-F226-D790-97CA51C422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609" y="1262276"/>
            <a:ext cx="1520734" cy="177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367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D92968C-6D78-0986-80E9-1C8281237C8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 rotWithShape="1">
          <a:blip r:embed="rId3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D58BF4-7C37-E4DE-2A18-7FEC5B9F2866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튜닝 프로세스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F4C90D-2962-BDF0-8659-82DDA9837F14}"/>
              </a:ext>
            </a:extLst>
          </p:cNvPr>
          <p:cNvSpPr txBox="1"/>
          <p:nvPr/>
        </p:nvSpPr>
        <p:spPr>
          <a:xfrm>
            <a:off x="424543" y="1191982"/>
            <a:ext cx="8980714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kumimoji="1" lang="en-US" altLang="ko-KR" sz="2000" dirty="0"/>
          </a:p>
          <a:p>
            <a:pPr>
              <a:lnSpc>
                <a:spcPct val="150000"/>
              </a:lnSpc>
            </a:pPr>
            <a:endParaRPr kumimoji="1" lang="ko-KR" altLang="en-US" sz="2000" dirty="0"/>
          </a:p>
        </p:txBody>
      </p:sp>
      <p:sp>
        <p:nvSpPr>
          <p:cNvPr id="2" name="AutoShape 2" descr="Untitled">
            <a:extLst>
              <a:ext uri="{FF2B5EF4-FFF2-40B4-BE49-F238E27FC236}">
                <a16:creationId xmlns:a16="http://schemas.microsoft.com/office/drawing/2014/main" id="{114D1CD3-060A-5623-1890-9329062969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4" descr="Untitled">
            <a:extLst>
              <a:ext uri="{FF2B5EF4-FFF2-40B4-BE49-F238E27FC236}">
                <a16:creationId xmlns:a16="http://schemas.microsoft.com/office/drawing/2014/main" id="{7A109303-0065-EA74-3C56-0EA3A3ECF6A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84320" y="363909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032265-2A63-5EB4-23CE-D4927932023B}"/>
              </a:ext>
            </a:extLst>
          </p:cNvPr>
          <p:cNvSpPr txBox="1"/>
          <p:nvPr/>
        </p:nvSpPr>
        <p:spPr>
          <a:xfrm>
            <a:off x="176981" y="1191982"/>
            <a:ext cx="111920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다른 일반적 방법</a:t>
            </a:r>
            <a:r>
              <a:rPr lang="en-US" altLang="ko-KR" dirty="0"/>
              <a:t>: </a:t>
            </a:r>
            <a:r>
              <a:rPr lang="ko-KR" altLang="en-US" dirty="0"/>
              <a:t>정밀화 접근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기존의 무작위 점에서 가장 좋은 성능을 가진 점을 찾고</a:t>
            </a:r>
            <a:r>
              <a:rPr lang="en-US" altLang="ko-KR" dirty="0"/>
              <a:t>, </a:t>
            </a:r>
            <a:r>
              <a:rPr lang="ko-KR" altLang="en-US" dirty="0"/>
              <a:t>주변 값들을 포함하는 더 작은 영역으로 확대해서 더 조밀하게 점을 선택한다</a:t>
            </a:r>
            <a:r>
              <a:rPr lang="en-US" altLang="ko-KR" dirty="0"/>
              <a:t>. =&gt; </a:t>
            </a:r>
            <a:r>
              <a:rPr lang="ko-KR" altLang="en-US" dirty="0"/>
              <a:t>전체 사각형에서 더 작은 사각형으로 범위를 좁혀 나간다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880ECB9-46A0-797B-C568-93E27A48D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867" y="2823408"/>
            <a:ext cx="4133498" cy="273980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D3B32F8-3368-4274-2F23-2F51DC6033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888376"/>
            <a:ext cx="3938954" cy="277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216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F5F9C8-73D9-9670-58D5-722B683B2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pic>
        <p:nvPicPr>
          <p:cNvPr id="8" name="내용 개체 틀 7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470575B4-D908-B77C-A440-58A6B366E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4100" y="2077244"/>
            <a:ext cx="7543800" cy="3848100"/>
          </a:xfrm>
        </p:spPr>
      </p:pic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F4260F5-CA9E-89DF-C4F8-33A2DA6A0C6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4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B9044F-C878-D6C9-E7A3-9A15012E0D26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적절한 척도 선택하기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DBE8DA-6092-AC8D-B86D-836DA13CB240}"/>
              </a:ext>
            </a:extLst>
          </p:cNvPr>
          <p:cNvSpPr txBox="1"/>
          <p:nvPr/>
        </p:nvSpPr>
        <p:spPr>
          <a:xfrm>
            <a:off x="176980" y="1280077"/>
            <a:ext cx="11176820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dirty="0"/>
              <a:t>무작위로 뽑는 것이 가능한 값들을 공평하게 뽑는 것이라고 볼 수 있을까</a:t>
            </a:r>
            <a:r>
              <a:rPr kumimoji="1" lang="en-US" altLang="ko-KR" sz="2000" dirty="0"/>
              <a:t>?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 dirty="0"/>
              <a:t>=&gt; </a:t>
            </a:r>
            <a:r>
              <a:rPr kumimoji="1" lang="ko-KR" altLang="en-US" sz="2000" dirty="0"/>
              <a:t>아니기 때문에 적절한 척도를 </a:t>
            </a:r>
            <a:r>
              <a:rPr kumimoji="1" lang="ko-KR" altLang="en-US" sz="2000" dirty="0" err="1"/>
              <a:t>정해야한다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5A756C5-5458-0905-8341-AA38D8E2B8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182" y="3089377"/>
            <a:ext cx="4390889" cy="17214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7B50C33-670A-4711-8D3F-6DBB0DD970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4473" y="3020051"/>
            <a:ext cx="5305477" cy="194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86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F5F9C8-73D9-9670-58D5-722B683B2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pic>
        <p:nvPicPr>
          <p:cNvPr id="8" name="내용 개체 틀 7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470575B4-D908-B77C-A440-58A6B366E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4100" y="2077244"/>
            <a:ext cx="7543800" cy="3848100"/>
          </a:xfrm>
        </p:spPr>
      </p:pic>
      <p:pic>
        <p:nvPicPr>
          <p:cNvPr id="4" name="Object 1" descr="preencoded.png">
            <a:extLst>
              <a:ext uri="{FF2B5EF4-FFF2-40B4-BE49-F238E27FC236}">
                <a16:creationId xmlns:a16="http://schemas.microsoft.com/office/drawing/2014/main" id="{1F4260F5-CA9E-89DF-C4F8-33A2DA6A0C6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4"/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B9044F-C878-D6C9-E7A3-9A15012E0D26}"/>
              </a:ext>
            </a:extLst>
          </p:cNvPr>
          <p:cNvSpPr txBox="1"/>
          <p:nvPr/>
        </p:nvSpPr>
        <p:spPr>
          <a:xfrm>
            <a:off x="176980" y="176980"/>
            <a:ext cx="5161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적절한 척도 선택하기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DBE8DA-6092-AC8D-B86D-836DA13CB240}"/>
              </a:ext>
            </a:extLst>
          </p:cNvPr>
          <p:cNvSpPr txBox="1"/>
          <p:nvPr/>
        </p:nvSpPr>
        <p:spPr>
          <a:xfrm>
            <a:off x="176980" y="1280077"/>
            <a:ext cx="1117682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dirty="0"/>
              <a:t>합리적인 선택을 위해 선형 척도 대신 로그척도를 사용한다</a:t>
            </a:r>
            <a:r>
              <a:rPr kumimoji="1" lang="en-US" altLang="ko-KR" sz="2000" dirty="0"/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87E7105-9523-6A68-565C-8F3DE17F32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1877" y="2077244"/>
            <a:ext cx="4339660" cy="353501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2A26997-47EB-44ED-FD60-7A3CAE59BD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763" y="2147454"/>
            <a:ext cx="5305477" cy="194902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A79A11-3895-305E-9192-EC75ACF7059F}"/>
              </a:ext>
            </a:extLst>
          </p:cNvPr>
          <p:cNvSpPr txBox="1"/>
          <p:nvPr/>
        </p:nvSpPr>
        <p:spPr>
          <a:xfrm>
            <a:off x="343467" y="4315560"/>
            <a:ext cx="5588410" cy="1417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dirty="0"/>
              <a:t>파이썬 구현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r>
              <a:rPr kumimoji="1" lang="en-US" altLang="ko-KR" sz="2000" dirty="0"/>
              <a:t>r=-4*</a:t>
            </a:r>
            <a:r>
              <a:rPr kumimoji="1" lang="en-US" altLang="ko-KR" sz="2000" dirty="0" err="1"/>
              <a:t>np.random.rand</a:t>
            </a:r>
            <a:r>
              <a:rPr kumimoji="1" lang="en-US" altLang="ko-KR" sz="2000" dirty="0"/>
              <a:t>() [0,-4]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 dirty="0"/>
              <a:t>=&gt;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alpha</a:t>
            </a:r>
            <a:r>
              <a:rPr kumimoji="1" lang="ko-KR" altLang="en-US" sz="2000" dirty="0"/>
              <a:t> 값</a:t>
            </a:r>
            <a:r>
              <a:rPr kumimoji="1" lang="en-US" altLang="ko-KR" sz="2000" dirty="0"/>
              <a:t>= 10^r [10^0~ 10^-4]</a:t>
            </a:r>
          </a:p>
        </p:txBody>
      </p:sp>
    </p:spTree>
    <p:extLst>
      <p:ext uri="{BB962C8B-B14F-4D97-AF65-F5344CB8AC3E}">
        <p14:creationId xmlns:p14="http://schemas.microsoft.com/office/powerpoint/2010/main" val="218709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2140</TotalTime>
  <Words>776</Words>
  <Application>Microsoft Office PowerPoint</Application>
  <PresentationFormat>와이드스크린</PresentationFormat>
  <Paragraphs>131</Paragraphs>
  <Slides>27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Noto Sans KR</vt:lpstr>
      <vt:lpstr>맑은 고딕</vt:lpstr>
      <vt:lpstr>Arial</vt:lpstr>
      <vt:lpstr>Symbol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전서윤</dc:creator>
  <cp:lastModifiedBy>변지은(호크마교양대학행정실)</cp:lastModifiedBy>
  <cp:revision>4</cp:revision>
  <dcterms:created xsi:type="dcterms:W3CDTF">2024-05-12T03:42:37Z</dcterms:created>
  <dcterms:modified xsi:type="dcterms:W3CDTF">2024-05-20T14:33:34Z</dcterms:modified>
</cp:coreProperties>
</file>

<file path=docProps/thumbnail.jpeg>
</file>